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Josefin Slab"/>
      <p:regular r:id="rId20"/>
      <p:bold r:id="rId21"/>
      <p:italic r:id="rId22"/>
      <p:boldItalic r:id="rId23"/>
    </p:embeddedFont>
    <p:embeddedFont>
      <p:font typeface="Anton"/>
      <p:regular r:id="rId24"/>
    </p:embeddedFont>
    <p:embeddedFont>
      <p:font typeface="Roboto"/>
      <p:regular r:id="rId25"/>
      <p:bold r:id="rId26"/>
      <p:italic r:id="rId27"/>
      <p:boldItalic r:id="rId28"/>
    </p:embeddedFont>
    <p:embeddedFont>
      <p:font typeface="Fira Sans Condensed Light"/>
      <p:regular r:id="rId29"/>
      <p:bold r:id="rId30"/>
      <p:italic r:id="rId31"/>
      <p:boldItalic r:id="rId32"/>
    </p:embeddedFont>
    <p:embeddedFont>
      <p:font typeface="Roboto Condensed Light"/>
      <p:regular r:id="rId33"/>
      <p:bold r:id="rId34"/>
      <p:italic r:id="rId35"/>
      <p:boldItalic r:id="rId36"/>
    </p:embeddedFont>
    <p:embeddedFont>
      <p:font typeface="Fira Sans Condensed"/>
      <p:regular r:id="rId37"/>
      <p:bold r:id="rId38"/>
      <p:italic r:id="rId39"/>
      <p:boldItalic r:id="rId40"/>
    </p:embeddedFont>
    <p:embeddedFont>
      <p:font typeface="Advent Pro Light"/>
      <p:regular r:id="rId41"/>
      <p:bold r:id="rId42"/>
    </p:embeddedFont>
    <p:embeddedFont>
      <p:font typeface="Rajdhani"/>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boldItalic.fntdata"/><Relationship Id="rId20" Type="http://schemas.openxmlformats.org/officeDocument/2006/relationships/font" Target="fonts/JosefinSlab-regular.fntdata"/><Relationship Id="rId42" Type="http://schemas.openxmlformats.org/officeDocument/2006/relationships/font" Target="fonts/AdventProLight-bold.fntdata"/><Relationship Id="rId41" Type="http://schemas.openxmlformats.org/officeDocument/2006/relationships/font" Target="fonts/AdventProLight-regular.fntdata"/><Relationship Id="rId22" Type="http://schemas.openxmlformats.org/officeDocument/2006/relationships/font" Target="fonts/JosefinSlab-italic.fntdata"/><Relationship Id="rId44" Type="http://schemas.openxmlformats.org/officeDocument/2006/relationships/font" Target="fonts/Rajdhani-bold.fntdata"/><Relationship Id="rId21" Type="http://schemas.openxmlformats.org/officeDocument/2006/relationships/font" Target="fonts/JosefinSlab-bold.fntdata"/><Relationship Id="rId43" Type="http://schemas.openxmlformats.org/officeDocument/2006/relationships/font" Target="fonts/Rajdhani-regular.fntdata"/><Relationship Id="rId24" Type="http://schemas.openxmlformats.org/officeDocument/2006/relationships/font" Target="fonts/Anton-regular.fntdata"/><Relationship Id="rId23" Type="http://schemas.openxmlformats.org/officeDocument/2006/relationships/font" Target="fonts/JosefinSlab-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Light-italic.fntdata"/><Relationship Id="rId30" Type="http://schemas.openxmlformats.org/officeDocument/2006/relationships/font" Target="fonts/FiraSansCondensedLight-bold.fntdata"/><Relationship Id="rId11" Type="http://schemas.openxmlformats.org/officeDocument/2006/relationships/slide" Target="slides/slide7.xml"/><Relationship Id="rId33" Type="http://schemas.openxmlformats.org/officeDocument/2006/relationships/font" Target="fonts/RobotoCondensedLight-regular.fntdata"/><Relationship Id="rId10" Type="http://schemas.openxmlformats.org/officeDocument/2006/relationships/slide" Target="slides/slide6.xml"/><Relationship Id="rId32" Type="http://schemas.openxmlformats.org/officeDocument/2006/relationships/font" Target="fonts/FiraSansCondensedLight-boldItalic.fntdata"/><Relationship Id="rId13" Type="http://schemas.openxmlformats.org/officeDocument/2006/relationships/slide" Target="slides/slide9.xml"/><Relationship Id="rId35" Type="http://schemas.openxmlformats.org/officeDocument/2006/relationships/font" Target="fonts/RobotoCondensedLight-italic.fntdata"/><Relationship Id="rId12" Type="http://schemas.openxmlformats.org/officeDocument/2006/relationships/slide" Target="slides/slide8.xml"/><Relationship Id="rId34" Type="http://schemas.openxmlformats.org/officeDocument/2006/relationships/font" Target="fonts/RobotoCondensedLight-bold.fntdata"/><Relationship Id="rId15" Type="http://schemas.openxmlformats.org/officeDocument/2006/relationships/slide" Target="slides/slide11.xml"/><Relationship Id="rId37" Type="http://schemas.openxmlformats.org/officeDocument/2006/relationships/font" Target="fonts/FiraSansCondensed-regular.fntdata"/><Relationship Id="rId14" Type="http://schemas.openxmlformats.org/officeDocument/2006/relationships/slide" Target="slides/slide10.xml"/><Relationship Id="rId36" Type="http://schemas.openxmlformats.org/officeDocument/2006/relationships/font" Target="fonts/RobotoCondensedLight-boldItalic.fntdata"/><Relationship Id="rId17" Type="http://schemas.openxmlformats.org/officeDocument/2006/relationships/slide" Target="slides/slide13.xml"/><Relationship Id="rId39" Type="http://schemas.openxmlformats.org/officeDocument/2006/relationships/font" Target="fonts/FiraSansCondensed-italic.fntdata"/><Relationship Id="rId16" Type="http://schemas.openxmlformats.org/officeDocument/2006/relationships/slide" Target="slides/slide12.xml"/><Relationship Id="rId38" Type="http://schemas.openxmlformats.org/officeDocument/2006/relationships/font" Target="fonts/FiraSansCondense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6b4974444a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b4974444a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098bb5640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098bb5640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5abef0139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5abef0139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p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 name="Shape 38"/>
        <p:cNvGrpSpPr/>
        <p:nvPr/>
      </p:nvGrpSpPr>
      <p:grpSpPr>
        <a:xfrm>
          <a:off x="0" y="0"/>
          <a:ext cx="0" cy="0"/>
          <a:chOff x="0" y="0"/>
          <a:chExt cx="0" cy="0"/>
        </a:xfrm>
      </p:grpSpPr>
      <p:sp>
        <p:nvSpPr>
          <p:cNvPr id="39" name="Google Shape;39;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 name="Shape 4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4" name="Google Shape;44;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5" name="Google Shape;45;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6" name="Google Shape;46;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7" name="Google Shape;47;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8" name="Google Shape;48;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9" name="Google Shape;49;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0" name="Google Shape;50;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1" name="Google Shape;51;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4" name="Google Shape;54;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0" name="Google Shape;60;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5" name="Google Shape;65;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8" name="Google Shape;68;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2" name="Google Shape;72;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4" name="Google Shape;74;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7" name="Google Shape;77;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8" name="Google Shape;78;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9" name="Google Shape;79;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0" name="Google Shape;80;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1" name="Google Shape;81;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2" name="Google Shape;82;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4" name="Google Shape;84;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6" name="Google Shape;86;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8" name="Google Shape;88;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1" name="Google Shape;91;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2" name="Google Shape;92;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6" name="Google Shape;16;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9" name="Google Shape;19;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0" name="Google Shape;20;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1" name="Google Shape;21;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2" name="Google Shape;22;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 name="Google Shape;34;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0.jpg"/><Relationship Id="rId4" Type="http://schemas.openxmlformats.org/officeDocument/2006/relationships/image" Target="../media/image26.gif"/><Relationship Id="rId5" Type="http://schemas.openxmlformats.org/officeDocument/2006/relationships/image" Target="../media/image3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1.jpg"/><Relationship Id="rId4" Type="http://schemas.openxmlformats.org/officeDocument/2006/relationships/image" Target="../media/image32.png"/><Relationship Id="rId5" Type="http://schemas.openxmlformats.org/officeDocument/2006/relationships/image" Target="../media/image47.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2.jpg"/><Relationship Id="rId4" Type="http://schemas.openxmlformats.org/officeDocument/2006/relationships/image" Target="../media/image40.gif"/><Relationship Id="rId5" Type="http://schemas.openxmlformats.org/officeDocument/2006/relationships/image" Target="../media/image4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9.jpg"/><Relationship Id="rId4" Type="http://schemas.openxmlformats.org/officeDocument/2006/relationships/hyperlink" Target="mailto:tomjjoy123@gmail.com" TargetMode="External"/><Relationship Id="rId5" Type="http://schemas.openxmlformats.org/officeDocument/2006/relationships/hyperlink" Target="http://www.linkedin.com/in/thomas-joy-ii" TargetMode="External"/><Relationship Id="rId6" Type="http://schemas.openxmlformats.org/officeDocument/2006/relationships/hyperlink" Target="http://www.github.com/tomjjo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8.jpg"/><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8.jp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46.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4.jp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36.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ctrTitle"/>
          </p:nvPr>
        </p:nvSpPr>
        <p:spPr>
          <a:xfrm>
            <a:off x="4740000" y="0"/>
            <a:ext cx="4404000" cy="108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latin typeface="Rajdhani"/>
                <a:ea typeface="Rajdhani"/>
                <a:cs typeface="Rajdhani"/>
                <a:sym typeface="Rajdhani"/>
              </a:rPr>
              <a:t>Autonomous Driving Using Reinforcement Learning</a:t>
            </a:r>
            <a:endParaRPr sz="3000">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4893425" y="400150"/>
            <a:ext cx="3597000" cy="60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Training</a:t>
            </a:r>
            <a:endParaRPr sz="3000"/>
          </a:p>
        </p:txBody>
      </p:sp>
      <p:pic>
        <p:nvPicPr>
          <p:cNvPr id="179" name="Google Shape;179;p31"/>
          <p:cNvPicPr preferRelativeResize="0"/>
          <p:nvPr/>
        </p:nvPicPr>
        <p:blipFill>
          <a:blip r:embed="rId4">
            <a:alphaModFix/>
          </a:blip>
          <a:stretch>
            <a:fillRect/>
          </a:stretch>
        </p:blipFill>
        <p:spPr>
          <a:xfrm>
            <a:off x="472350" y="233425"/>
            <a:ext cx="4778550" cy="2636141"/>
          </a:xfrm>
          <a:prstGeom prst="rect">
            <a:avLst/>
          </a:prstGeom>
          <a:noFill/>
          <a:ln>
            <a:noFill/>
          </a:ln>
        </p:spPr>
      </p:pic>
      <p:sp>
        <p:nvSpPr>
          <p:cNvPr id="180" name="Google Shape;180;p31"/>
          <p:cNvSpPr txBox="1"/>
          <p:nvPr/>
        </p:nvSpPr>
        <p:spPr>
          <a:xfrm>
            <a:off x="5314550" y="1192100"/>
            <a:ext cx="3597000" cy="361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5 Million Steps</a:t>
            </a:r>
            <a:endParaRPr>
              <a:solidFill>
                <a:srgbClr val="F3F3F3"/>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15+ different combinations of Deep Reinforcement Learning algorithms and Neural Networks</a:t>
            </a:r>
            <a:endParaRPr>
              <a:solidFill>
                <a:srgbClr val="F3F3F3"/>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Reinforcement Learning Algorithms:</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Proximal Policy Optimization (PPO)</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Soft Actor-Critic (SAC)</a:t>
            </a:r>
            <a:endParaRPr>
              <a:solidFill>
                <a:srgbClr val="F3F3F3"/>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Neural Networks:</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2 &amp; 3 Layer Multilayer Perceptrons (MLP)</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Convolutional Neural Network (CNN)</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IMPALA Residual Neural Network (ResNet) with 3 Conv. Layers</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Memory Enhanced </a:t>
            </a:r>
            <a:r>
              <a:rPr lang="en">
                <a:solidFill>
                  <a:srgbClr val="F3F3F3"/>
                </a:solidFill>
                <a:latin typeface="Fira Sans Condensed Light"/>
                <a:ea typeface="Fira Sans Condensed Light"/>
                <a:cs typeface="Fira Sans Condensed Light"/>
                <a:sym typeface="Fira Sans Condensed Light"/>
              </a:rPr>
              <a:t>Recurring</a:t>
            </a:r>
            <a:r>
              <a:rPr lang="en">
                <a:solidFill>
                  <a:srgbClr val="F3F3F3"/>
                </a:solidFill>
                <a:latin typeface="Fira Sans Condensed Light"/>
                <a:ea typeface="Fira Sans Condensed Light"/>
                <a:cs typeface="Fira Sans Condensed Light"/>
                <a:sym typeface="Fira Sans Condensed Light"/>
              </a:rPr>
              <a:t> Neural Network (RNN)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pic>
        <p:nvPicPr>
          <p:cNvPr id="181" name="Google Shape;181;p31"/>
          <p:cNvPicPr preferRelativeResize="0"/>
          <p:nvPr/>
        </p:nvPicPr>
        <p:blipFill>
          <a:blip r:embed="rId5">
            <a:alphaModFix/>
          </a:blip>
          <a:stretch>
            <a:fillRect/>
          </a:stretch>
        </p:blipFill>
        <p:spPr>
          <a:xfrm>
            <a:off x="1529025" y="3033798"/>
            <a:ext cx="3480124" cy="1960477"/>
          </a:xfrm>
          <a:prstGeom prst="rect">
            <a:avLst/>
          </a:prstGeom>
          <a:noFill/>
          <a:ln>
            <a:noFill/>
          </a:ln>
        </p:spPr>
      </p:pic>
      <p:cxnSp>
        <p:nvCxnSpPr>
          <p:cNvPr id="182" name="Google Shape;182;p31"/>
          <p:cNvCxnSpPr/>
          <p:nvPr/>
        </p:nvCxnSpPr>
        <p:spPr>
          <a:xfrm>
            <a:off x="2768425" y="854200"/>
            <a:ext cx="303000" cy="385800"/>
          </a:xfrm>
          <a:prstGeom prst="straightConnector1">
            <a:avLst/>
          </a:prstGeom>
          <a:noFill/>
          <a:ln cap="flat" cmpd="sng" w="38100">
            <a:solidFill>
              <a:srgbClr val="0000FF"/>
            </a:solidFill>
            <a:prstDash val="solid"/>
            <a:round/>
            <a:headEnd len="med" w="med" type="none"/>
            <a:tailEnd len="med" w="med" type="triangle"/>
          </a:ln>
        </p:spPr>
      </p:cxnSp>
      <p:sp>
        <p:nvSpPr>
          <p:cNvPr id="183" name="Google Shape;183;p31"/>
          <p:cNvSpPr/>
          <p:nvPr/>
        </p:nvSpPr>
        <p:spPr>
          <a:xfrm>
            <a:off x="3676300" y="2192450"/>
            <a:ext cx="84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3718050" y="2192450"/>
            <a:ext cx="84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3759800" y="2192450"/>
            <a:ext cx="84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31"/>
          <p:cNvCxnSpPr/>
          <p:nvPr/>
        </p:nvCxnSpPr>
        <p:spPr>
          <a:xfrm rot="10800000">
            <a:off x="3643000" y="788800"/>
            <a:ext cx="75000" cy="516600"/>
          </a:xfrm>
          <a:prstGeom prst="straightConnector1">
            <a:avLst/>
          </a:prstGeom>
          <a:noFill/>
          <a:ln cap="flat" cmpd="sng" w="38100">
            <a:solidFill>
              <a:srgbClr val="38761D"/>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2"/>
          <p:cNvSpPr txBox="1"/>
          <p:nvPr>
            <p:ph type="title"/>
          </p:nvPr>
        </p:nvSpPr>
        <p:spPr>
          <a:xfrm>
            <a:off x="4860075" y="333450"/>
            <a:ext cx="35970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Training</a:t>
            </a:r>
            <a:endParaRPr sz="3000"/>
          </a:p>
        </p:txBody>
      </p:sp>
      <p:pic>
        <p:nvPicPr>
          <p:cNvPr id="192" name="Google Shape;192;p32"/>
          <p:cNvPicPr preferRelativeResize="0"/>
          <p:nvPr/>
        </p:nvPicPr>
        <p:blipFill>
          <a:blip r:embed="rId4">
            <a:alphaModFix/>
          </a:blip>
          <a:stretch>
            <a:fillRect/>
          </a:stretch>
        </p:blipFill>
        <p:spPr>
          <a:xfrm>
            <a:off x="232400" y="115875"/>
            <a:ext cx="1989800" cy="822975"/>
          </a:xfrm>
          <a:prstGeom prst="rect">
            <a:avLst/>
          </a:prstGeom>
          <a:noFill/>
          <a:ln>
            <a:noFill/>
          </a:ln>
        </p:spPr>
      </p:pic>
      <p:pic>
        <p:nvPicPr>
          <p:cNvPr id="193" name="Google Shape;193;p32"/>
          <p:cNvPicPr preferRelativeResize="0"/>
          <p:nvPr/>
        </p:nvPicPr>
        <p:blipFill>
          <a:blip r:embed="rId5">
            <a:alphaModFix/>
          </a:blip>
          <a:stretch>
            <a:fillRect/>
          </a:stretch>
        </p:blipFill>
        <p:spPr>
          <a:xfrm>
            <a:off x="232400" y="938848"/>
            <a:ext cx="3891024" cy="1945499"/>
          </a:xfrm>
          <a:prstGeom prst="rect">
            <a:avLst/>
          </a:prstGeom>
          <a:noFill/>
          <a:ln>
            <a:noFill/>
          </a:ln>
        </p:spPr>
      </p:pic>
      <p:pic>
        <p:nvPicPr>
          <p:cNvPr id="194" name="Google Shape;194;p32"/>
          <p:cNvPicPr preferRelativeResize="0"/>
          <p:nvPr/>
        </p:nvPicPr>
        <p:blipFill>
          <a:blip r:embed="rId6">
            <a:alphaModFix/>
          </a:blip>
          <a:stretch>
            <a:fillRect/>
          </a:stretch>
        </p:blipFill>
        <p:spPr>
          <a:xfrm>
            <a:off x="5073675" y="3007050"/>
            <a:ext cx="2918251" cy="1945499"/>
          </a:xfrm>
          <a:prstGeom prst="rect">
            <a:avLst/>
          </a:prstGeom>
          <a:noFill/>
          <a:ln>
            <a:noFill/>
          </a:ln>
        </p:spPr>
      </p:pic>
      <p:pic>
        <p:nvPicPr>
          <p:cNvPr id="195" name="Google Shape;195;p32"/>
          <p:cNvPicPr preferRelativeResize="0"/>
          <p:nvPr/>
        </p:nvPicPr>
        <p:blipFill>
          <a:blip r:embed="rId7">
            <a:alphaModFix/>
          </a:blip>
          <a:stretch>
            <a:fillRect/>
          </a:stretch>
        </p:blipFill>
        <p:spPr>
          <a:xfrm>
            <a:off x="5067038" y="938847"/>
            <a:ext cx="2931530" cy="1954354"/>
          </a:xfrm>
          <a:prstGeom prst="rect">
            <a:avLst/>
          </a:prstGeom>
          <a:noFill/>
          <a:ln>
            <a:noFill/>
          </a:ln>
        </p:spPr>
      </p:pic>
      <p:pic>
        <p:nvPicPr>
          <p:cNvPr id="196" name="Google Shape;196;p32"/>
          <p:cNvPicPr preferRelativeResize="0"/>
          <p:nvPr/>
        </p:nvPicPr>
        <p:blipFill>
          <a:blip r:embed="rId8">
            <a:alphaModFix/>
          </a:blip>
          <a:stretch>
            <a:fillRect/>
          </a:stretch>
        </p:blipFill>
        <p:spPr>
          <a:xfrm>
            <a:off x="1124875" y="3007047"/>
            <a:ext cx="2998538" cy="1999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1710000" y="234725"/>
            <a:ext cx="572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Multiple Models Together</a:t>
            </a:r>
            <a:endParaRPr sz="3000">
              <a:solidFill>
                <a:srgbClr val="F3F3F3"/>
              </a:solidFill>
            </a:endParaRPr>
          </a:p>
        </p:txBody>
      </p:sp>
      <p:sp>
        <p:nvSpPr>
          <p:cNvPr id="202" name="Google Shape;202;p33"/>
          <p:cNvSpPr txBox="1"/>
          <p:nvPr>
            <p:ph idx="1" type="body"/>
          </p:nvPr>
        </p:nvSpPr>
        <p:spPr>
          <a:xfrm>
            <a:off x="850738" y="817438"/>
            <a:ext cx="3097800" cy="1657200"/>
          </a:xfrm>
          <a:prstGeom prst="rect">
            <a:avLst/>
          </a:prstGeom>
          <a:solidFill>
            <a:srgbClr val="0C343D">
              <a:alpha val="56699"/>
            </a:srgbClr>
          </a:solidFill>
        </p:spPr>
        <p:txBody>
          <a:bodyPr anchorCtr="0" anchor="t" bIns="91425" lIns="234000" spcFirstLastPara="1" rIns="234000" wrap="square" tIns="234000">
            <a:noAutofit/>
          </a:bodyPr>
          <a:lstStyle/>
          <a:p>
            <a:pPr indent="-298450" lvl="0" marL="457200" rtl="0" algn="l">
              <a:spcBef>
                <a:spcPts val="0"/>
              </a:spcBef>
              <a:spcAft>
                <a:spcPts val="0"/>
              </a:spcAft>
              <a:buClr>
                <a:srgbClr val="FFFFFF"/>
              </a:buClr>
              <a:buSzPts val="1100"/>
              <a:buChar char="❏"/>
            </a:pPr>
            <a:r>
              <a:rPr lang="en">
                <a:solidFill>
                  <a:srgbClr val="FFFFFF"/>
                </a:solidFill>
              </a:rPr>
              <a:t>Performance:</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IMPALA ResNet w/ PPO Algorithm Performed the Best</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IMPALA ResNet w/ SAC Algorithm performed the worst</a:t>
            </a:r>
            <a:endParaRPr>
              <a:solidFill>
                <a:srgbClr val="FFFFFF"/>
              </a:solidFill>
            </a:endParaRPr>
          </a:p>
          <a:p>
            <a:pPr indent="0" lvl="0" marL="0" rtl="0" algn="l">
              <a:spcBef>
                <a:spcPts val="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pic>
        <p:nvPicPr>
          <p:cNvPr id="203" name="Google Shape;203;p33"/>
          <p:cNvPicPr preferRelativeResize="0"/>
          <p:nvPr/>
        </p:nvPicPr>
        <p:blipFill>
          <a:blip r:embed="rId4">
            <a:alphaModFix/>
          </a:blip>
          <a:stretch>
            <a:fillRect/>
          </a:stretch>
        </p:blipFill>
        <p:spPr>
          <a:xfrm>
            <a:off x="4678775" y="2504668"/>
            <a:ext cx="4101225" cy="2310357"/>
          </a:xfrm>
          <a:prstGeom prst="rect">
            <a:avLst/>
          </a:prstGeom>
          <a:noFill/>
          <a:ln>
            <a:noFill/>
          </a:ln>
        </p:spPr>
      </p:pic>
      <p:pic>
        <p:nvPicPr>
          <p:cNvPr id="204" name="Google Shape;204;p33"/>
          <p:cNvPicPr preferRelativeResize="0"/>
          <p:nvPr/>
        </p:nvPicPr>
        <p:blipFill>
          <a:blip r:embed="rId5">
            <a:alphaModFix/>
          </a:blip>
          <a:stretch>
            <a:fillRect/>
          </a:stretch>
        </p:blipFill>
        <p:spPr>
          <a:xfrm>
            <a:off x="331255" y="2484650"/>
            <a:ext cx="4136770" cy="233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grpSp>
        <p:nvGrpSpPr>
          <p:cNvPr id="210" name="Google Shape;210;p34"/>
          <p:cNvGrpSpPr/>
          <p:nvPr/>
        </p:nvGrpSpPr>
        <p:grpSpPr>
          <a:xfrm>
            <a:off x="3466895" y="1903046"/>
            <a:ext cx="2210395" cy="2090466"/>
            <a:chOff x="1040275" y="238125"/>
            <a:chExt cx="5538450" cy="5237950"/>
          </a:xfrm>
        </p:grpSpPr>
        <p:sp>
          <p:nvSpPr>
            <p:cNvPr id="211" name="Google Shape;211;p34"/>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4"/>
          <p:cNvSpPr txBox="1"/>
          <p:nvPr>
            <p:ph idx="4294967295" type="subTitle"/>
          </p:nvPr>
        </p:nvSpPr>
        <p:spPr>
          <a:xfrm>
            <a:off x="860625" y="1824650"/>
            <a:ext cx="2208600" cy="16140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400"/>
              <a:t>Overall IMPALA ResNet seemed to </a:t>
            </a:r>
            <a:r>
              <a:rPr lang="en" sz="1400"/>
              <a:t>outperform</a:t>
            </a:r>
            <a:r>
              <a:rPr lang="en" sz="1400"/>
              <a:t> the other combinations of Neural Networks and Reinforcement Learning Algorithms</a:t>
            </a:r>
            <a:endParaRPr sz="1400"/>
          </a:p>
        </p:txBody>
      </p:sp>
      <p:sp>
        <p:nvSpPr>
          <p:cNvPr id="437" name="Google Shape;437;p34"/>
          <p:cNvSpPr txBox="1"/>
          <p:nvPr>
            <p:ph idx="4294967295" type="subTitle"/>
          </p:nvPr>
        </p:nvSpPr>
        <p:spPr>
          <a:xfrm>
            <a:off x="6074975" y="1697159"/>
            <a:ext cx="2208600" cy="11871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For every single case, the PPO algorithm outperformed SAC algorithm</a:t>
            </a:r>
            <a:endParaRPr sz="1400"/>
          </a:p>
        </p:txBody>
      </p:sp>
      <p:sp>
        <p:nvSpPr>
          <p:cNvPr id="438" name="Google Shape;438;p34"/>
          <p:cNvSpPr txBox="1"/>
          <p:nvPr>
            <p:ph idx="4294967295" type="subTitle"/>
          </p:nvPr>
        </p:nvSpPr>
        <p:spPr>
          <a:xfrm>
            <a:off x="6074975" y="3294275"/>
            <a:ext cx="2886600" cy="6993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Combining the IMPALA ResNet w/ the PPO Algorithm is shown to outperform all other attempted combinations</a:t>
            </a:r>
            <a:endParaRPr sz="1400"/>
          </a:p>
        </p:txBody>
      </p:sp>
      <p:cxnSp>
        <p:nvCxnSpPr>
          <p:cNvPr id="439" name="Google Shape;439;p34"/>
          <p:cNvCxnSpPr>
            <a:stCxn id="437" idx="1"/>
          </p:cNvCxnSpPr>
          <p:nvPr/>
        </p:nvCxnSpPr>
        <p:spPr>
          <a:xfrm flipH="1">
            <a:off x="5172575" y="2290709"/>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40" name="Google Shape;440;p34"/>
          <p:cNvCxnSpPr>
            <a:stCxn id="438" idx="1"/>
          </p:cNvCxnSpPr>
          <p:nvPr/>
        </p:nvCxnSpPr>
        <p:spPr>
          <a:xfrm rot="10800000">
            <a:off x="4590275" y="3201425"/>
            <a:ext cx="1484700" cy="4425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41" name="Google Shape;441;p34"/>
          <p:cNvCxnSpPr>
            <a:stCxn id="436" idx="3"/>
          </p:cNvCxnSpPr>
          <p:nvPr/>
        </p:nvCxnSpPr>
        <p:spPr>
          <a:xfrm>
            <a:off x="3069225" y="2631650"/>
            <a:ext cx="841800" cy="0"/>
          </a:xfrm>
          <a:prstGeom prst="straightConnector1">
            <a:avLst/>
          </a:prstGeom>
          <a:noFill/>
          <a:ln cap="flat" cmpd="sng" w="19050">
            <a:solidFill>
              <a:srgbClr val="F3F3F3"/>
            </a:solidFill>
            <a:prstDash val="solid"/>
            <a:round/>
            <a:headEnd len="med" w="med" type="oval"/>
            <a:tailEnd len="med" w="med" type="none"/>
          </a:ln>
        </p:spPr>
      </p:cxnSp>
      <p:sp>
        <p:nvSpPr>
          <p:cNvPr id="442" name="Google Shape;442;p34"/>
          <p:cNvSpPr txBox="1"/>
          <p:nvPr>
            <p:ph idx="4294967295" type="subTitle"/>
          </p:nvPr>
        </p:nvSpPr>
        <p:spPr>
          <a:xfrm>
            <a:off x="860625" y="1451336"/>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Neural Network</a:t>
            </a:r>
            <a:endParaRPr b="1" sz="1600">
              <a:latin typeface="Rajdhani"/>
              <a:ea typeface="Rajdhani"/>
              <a:cs typeface="Rajdhani"/>
              <a:sym typeface="Rajdhani"/>
            </a:endParaRPr>
          </a:p>
        </p:txBody>
      </p:sp>
      <p:sp>
        <p:nvSpPr>
          <p:cNvPr id="443" name="Google Shape;443;p34"/>
          <p:cNvSpPr txBox="1"/>
          <p:nvPr>
            <p:ph idx="4294967295" type="subTitle"/>
          </p:nvPr>
        </p:nvSpPr>
        <p:spPr>
          <a:xfrm>
            <a:off x="6074975" y="108253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Reinforcement Learning Algorithm</a:t>
            </a:r>
            <a:endParaRPr b="1" sz="1600">
              <a:latin typeface="Rajdhani"/>
              <a:ea typeface="Rajdhani"/>
              <a:cs typeface="Rajdhani"/>
              <a:sym typeface="Rajdhani"/>
            </a:endParaRPr>
          </a:p>
        </p:txBody>
      </p:sp>
      <p:sp>
        <p:nvSpPr>
          <p:cNvPr id="444" name="Google Shape;444;p34"/>
          <p:cNvSpPr txBox="1"/>
          <p:nvPr>
            <p:ph idx="4294967295" type="subTitle"/>
          </p:nvPr>
        </p:nvSpPr>
        <p:spPr>
          <a:xfrm>
            <a:off x="6074975" y="29252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Deduction</a:t>
            </a:r>
            <a:endParaRPr b="1" sz="1600">
              <a:latin typeface="Rajdhani"/>
              <a:ea typeface="Rajdhani"/>
              <a:cs typeface="Rajdhani"/>
              <a:sym typeface="Rajdhan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450" name="Google Shape;450;p35"/>
          <p:cNvSpPr/>
          <p:nvPr/>
        </p:nvSpPr>
        <p:spPr>
          <a:xfrm>
            <a:off x="4115925" y="2338950"/>
            <a:ext cx="912300" cy="9123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txBox="1"/>
          <p:nvPr>
            <p:ph idx="4294967295" type="subTitle"/>
          </p:nvPr>
        </p:nvSpPr>
        <p:spPr>
          <a:xfrm flipH="1">
            <a:off x="861825" y="1438600"/>
            <a:ext cx="2234400" cy="701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Develop new and different style environments to train models on</a:t>
            </a:r>
            <a:endParaRPr sz="1400"/>
          </a:p>
        </p:txBody>
      </p:sp>
      <p:sp>
        <p:nvSpPr>
          <p:cNvPr id="452" name="Google Shape;452;p35"/>
          <p:cNvSpPr txBox="1"/>
          <p:nvPr>
            <p:ph idx="4294967295" type="subTitle"/>
          </p:nvPr>
        </p:nvSpPr>
        <p:spPr>
          <a:xfrm flipH="1">
            <a:off x="6016575" y="1632000"/>
            <a:ext cx="23367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Implement Object Detection component to the AVs </a:t>
            </a:r>
            <a:endParaRPr sz="1400"/>
          </a:p>
        </p:txBody>
      </p:sp>
      <p:sp>
        <p:nvSpPr>
          <p:cNvPr id="453" name="Google Shape;453;p35"/>
          <p:cNvSpPr txBox="1"/>
          <p:nvPr>
            <p:ph idx="4294967295" type="subTitle"/>
          </p:nvPr>
        </p:nvSpPr>
        <p:spPr>
          <a:xfrm>
            <a:off x="720101" y="3302725"/>
            <a:ext cx="2376000" cy="701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Increase number of objects for vehicles to take into account when driving (i.e. people, traffic lights, etc.)</a:t>
            </a:r>
            <a:endParaRPr sz="1400"/>
          </a:p>
        </p:txBody>
      </p:sp>
      <p:sp>
        <p:nvSpPr>
          <p:cNvPr id="454" name="Google Shape;454;p35"/>
          <p:cNvSpPr txBox="1"/>
          <p:nvPr>
            <p:ph idx="4294967295" type="subTitle"/>
          </p:nvPr>
        </p:nvSpPr>
        <p:spPr>
          <a:xfrm>
            <a:off x="6087537" y="3302704"/>
            <a:ext cx="2194800" cy="70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Apply more training time for models to become more and more accurate and safe</a:t>
            </a:r>
            <a:endParaRPr sz="1400"/>
          </a:p>
        </p:txBody>
      </p:sp>
      <p:sp>
        <p:nvSpPr>
          <p:cNvPr id="455" name="Google Shape;455;p35"/>
          <p:cNvSpPr/>
          <p:nvPr/>
        </p:nvSpPr>
        <p:spPr>
          <a:xfrm>
            <a:off x="4285725" y="2508750"/>
            <a:ext cx="572700" cy="572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4385488" y="2569788"/>
            <a:ext cx="373167" cy="450621"/>
          </a:xfrm>
          <a:custGeom>
            <a:rect b="b" l="l" r="r" t="t"/>
            <a:pathLst>
              <a:path extrusionOk="0" h="68250" w="56519">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5"/>
          <p:cNvGrpSpPr/>
          <p:nvPr/>
        </p:nvGrpSpPr>
        <p:grpSpPr>
          <a:xfrm>
            <a:off x="5567955" y="3351974"/>
            <a:ext cx="266197" cy="249155"/>
            <a:chOff x="1507342" y="1024774"/>
            <a:chExt cx="399216" cy="373658"/>
          </a:xfrm>
        </p:grpSpPr>
        <p:sp>
          <p:nvSpPr>
            <p:cNvPr id="458" name="Google Shape;458;p35"/>
            <p:cNvSpPr/>
            <p:nvPr/>
          </p:nvSpPr>
          <p:spPr>
            <a:xfrm>
              <a:off x="1507342" y="1024774"/>
              <a:ext cx="399216" cy="373658"/>
            </a:xfrm>
            <a:custGeom>
              <a:rect b="b" l="l" r="r" t="t"/>
              <a:pathLst>
                <a:path extrusionOk="0" h="49971" w="53389">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1609125" y="1147993"/>
              <a:ext cx="45471" cy="127222"/>
            </a:xfrm>
            <a:custGeom>
              <a:rect b="b" l="l" r="r" t="t"/>
              <a:pathLst>
                <a:path extrusionOk="0" h="17014" w="6081">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5"/>
          <p:cNvSpPr/>
          <p:nvPr/>
        </p:nvSpPr>
        <p:spPr>
          <a:xfrm>
            <a:off x="3303861" y="1991081"/>
            <a:ext cx="283071" cy="245141"/>
          </a:xfrm>
          <a:custGeom>
            <a:rect b="b" l="l" r="r" t="t"/>
            <a:pathLst>
              <a:path extrusionOk="0" h="49151" w="56756">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5586942" y="1999525"/>
            <a:ext cx="228224" cy="228239"/>
          </a:xfrm>
          <a:custGeom>
            <a:rect b="b" l="l" r="r" t="t"/>
            <a:pathLst>
              <a:path extrusionOk="0" h="46249" w="46246">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3314557" y="3360344"/>
            <a:ext cx="261654" cy="238415"/>
          </a:xfrm>
          <a:custGeom>
            <a:rect b="b" l="l" r="r" t="t"/>
            <a:pathLst>
              <a:path extrusionOk="0" h="48311" w="5302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txBox="1"/>
          <p:nvPr>
            <p:ph idx="4294967295" type="subTitle"/>
          </p:nvPr>
        </p:nvSpPr>
        <p:spPr>
          <a:xfrm flipH="1">
            <a:off x="861825" y="2268110"/>
            <a:ext cx="2234400" cy="3651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Environment</a:t>
            </a:r>
            <a:endParaRPr b="1" sz="1800">
              <a:latin typeface="Rajdhani"/>
              <a:ea typeface="Rajdhani"/>
              <a:cs typeface="Rajdhani"/>
              <a:sym typeface="Rajdhani"/>
            </a:endParaRPr>
          </a:p>
        </p:txBody>
      </p:sp>
      <p:sp>
        <p:nvSpPr>
          <p:cNvPr id="464" name="Google Shape;464;p35"/>
          <p:cNvSpPr txBox="1"/>
          <p:nvPr>
            <p:ph idx="4294967295" type="subTitle"/>
          </p:nvPr>
        </p:nvSpPr>
        <p:spPr>
          <a:xfrm flipH="1">
            <a:off x="6047925" y="2204688"/>
            <a:ext cx="2194800" cy="36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1800">
                <a:latin typeface="Rajdhani"/>
                <a:ea typeface="Rajdhani"/>
                <a:cs typeface="Rajdhani"/>
                <a:sym typeface="Rajdhani"/>
              </a:rPr>
              <a:t>Computer Vision</a:t>
            </a:r>
            <a:endParaRPr b="1" sz="1800">
              <a:latin typeface="Rajdhani"/>
              <a:ea typeface="Rajdhani"/>
              <a:cs typeface="Rajdhani"/>
              <a:sym typeface="Rajdhani"/>
            </a:endParaRPr>
          </a:p>
        </p:txBody>
      </p:sp>
      <p:sp>
        <p:nvSpPr>
          <p:cNvPr id="465" name="Google Shape;465;p35"/>
          <p:cNvSpPr txBox="1"/>
          <p:nvPr>
            <p:ph idx="4294967295" type="subTitle"/>
          </p:nvPr>
        </p:nvSpPr>
        <p:spPr>
          <a:xfrm>
            <a:off x="861862" y="3040093"/>
            <a:ext cx="22344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Obstacles</a:t>
            </a:r>
            <a:endParaRPr b="1" sz="1800">
              <a:latin typeface="Rajdhani"/>
              <a:ea typeface="Rajdhani"/>
              <a:cs typeface="Rajdhani"/>
              <a:sym typeface="Rajdhani"/>
            </a:endParaRPr>
          </a:p>
        </p:txBody>
      </p:sp>
      <p:sp>
        <p:nvSpPr>
          <p:cNvPr id="466" name="Google Shape;466;p35"/>
          <p:cNvSpPr txBox="1"/>
          <p:nvPr>
            <p:ph idx="4294967295" type="subTitle"/>
          </p:nvPr>
        </p:nvSpPr>
        <p:spPr>
          <a:xfrm>
            <a:off x="6087537" y="3037098"/>
            <a:ext cx="2194800" cy="3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800">
                <a:latin typeface="Rajdhani"/>
                <a:ea typeface="Rajdhani"/>
                <a:cs typeface="Rajdhani"/>
                <a:sym typeface="Rajdhani"/>
              </a:rPr>
              <a:t>More training!</a:t>
            </a:r>
            <a:endParaRPr b="1" sz="1800">
              <a:latin typeface="Rajdhani"/>
              <a:ea typeface="Rajdhani"/>
              <a:cs typeface="Rajdhani"/>
              <a:sym typeface="Rajdhani"/>
            </a:endParaRPr>
          </a:p>
        </p:txBody>
      </p:sp>
      <p:sp>
        <p:nvSpPr>
          <p:cNvPr id="467" name="Google Shape;467;p35"/>
          <p:cNvSpPr/>
          <p:nvPr/>
        </p:nvSpPr>
        <p:spPr>
          <a:xfrm>
            <a:off x="3220100" y="32512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5473450" y="32512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3220100" y="18883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5473450" y="18883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35"/>
          <p:cNvCxnSpPr>
            <a:stCxn id="469" idx="3"/>
            <a:endCxn id="450" idx="1"/>
          </p:cNvCxnSpPr>
          <p:nvPr/>
        </p:nvCxnSpPr>
        <p:spPr>
          <a:xfrm>
            <a:off x="3670700" y="211365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472" name="Google Shape;472;p35"/>
          <p:cNvCxnSpPr>
            <a:stCxn id="450" idx="1"/>
            <a:endCxn id="467" idx="3"/>
          </p:cNvCxnSpPr>
          <p:nvPr/>
        </p:nvCxnSpPr>
        <p:spPr>
          <a:xfrm flipH="1">
            <a:off x="3670725" y="279510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473" name="Google Shape;473;p35"/>
          <p:cNvCxnSpPr>
            <a:stCxn id="470" idx="1"/>
            <a:endCxn id="450" idx="3"/>
          </p:cNvCxnSpPr>
          <p:nvPr/>
        </p:nvCxnSpPr>
        <p:spPr>
          <a:xfrm flipH="1">
            <a:off x="5028250" y="211365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474" name="Google Shape;474;p35"/>
          <p:cNvCxnSpPr>
            <a:stCxn id="450" idx="3"/>
            <a:endCxn id="468" idx="1"/>
          </p:cNvCxnSpPr>
          <p:nvPr/>
        </p:nvCxnSpPr>
        <p:spPr>
          <a:xfrm>
            <a:off x="5028225" y="279510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36"/>
          <p:cNvSpPr txBox="1"/>
          <p:nvPr>
            <p:ph type="title"/>
          </p:nvPr>
        </p:nvSpPr>
        <p:spPr>
          <a:xfrm>
            <a:off x="2422200" y="126575"/>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80" name="Google Shape;480;p36"/>
          <p:cNvSpPr txBox="1"/>
          <p:nvPr/>
        </p:nvSpPr>
        <p:spPr>
          <a:xfrm>
            <a:off x="1597800" y="1725625"/>
            <a:ext cx="5948400" cy="27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Are there</a:t>
            </a:r>
            <a:r>
              <a:rPr lang="en">
                <a:solidFill>
                  <a:srgbClr val="F3F3F3"/>
                </a:solidFill>
                <a:latin typeface="Fira Sans Condensed Light"/>
                <a:ea typeface="Fira Sans Condensed Light"/>
                <a:cs typeface="Fira Sans Condensed Light"/>
                <a:sym typeface="Fira Sans Condensed Light"/>
              </a:rPr>
              <a:t> any questions?</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Presenter Information:</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Thomas Joy II - Data Scientist</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4"/>
              </a:rPr>
              <a:t>tomjjoy123@gmail.com</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+1 (718) 869-9409</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5"/>
              </a:rPr>
              <a:t>LinkedIn.com/in/thomas-joy-ii</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6"/>
              </a:rPr>
              <a:t>GitHub.com/tomjjoy</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txBox="1"/>
          <p:nvPr>
            <p:ph type="title"/>
          </p:nvPr>
        </p:nvSpPr>
        <p:spPr>
          <a:xfrm>
            <a:off x="3377250" y="171575"/>
            <a:ext cx="2389500" cy="15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Roboto"/>
                <a:ea typeface="Roboto"/>
                <a:cs typeface="Roboto"/>
                <a:sym typeface="Roboto"/>
              </a:rPr>
              <a:t>Presenter</a:t>
            </a:r>
            <a:endParaRPr b="0" sz="2400">
              <a:latin typeface="Roboto"/>
              <a:ea typeface="Roboto"/>
              <a:cs typeface="Roboto"/>
              <a:sym typeface="Roboto"/>
            </a:endParaRPr>
          </a:p>
        </p:txBody>
      </p:sp>
      <p:sp>
        <p:nvSpPr>
          <p:cNvPr id="105" name="Google Shape;105;p23"/>
          <p:cNvSpPr txBox="1"/>
          <p:nvPr>
            <p:ph idx="1" type="subTitle"/>
          </p:nvPr>
        </p:nvSpPr>
        <p:spPr>
          <a:xfrm>
            <a:off x="3140350" y="1409225"/>
            <a:ext cx="3378600" cy="23250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Clr>
                <a:srgbClr val="FFFFFF"/>
              </a:buClr>
              <a:buSzPts val="1100"/>
              <a:buFont typeface="Roboto Condensed Light"/>
              <a:buChar char="❏"/>
            </a:pPr>
            <a:r>
              <a:rPr lang="en" sz="1100">
                <a:solidFill>
                  <a:srgbClr val="FFFFFF"/>
                </a:solidFill>
                <a:latin typeface="Roboto Condensed Light"/>
                <a:ea typeface="Roboto Condensed Light"/>
                <a:cs typeface="Roboto Condensed Light"/>
                <a:sym typeface="Roboto Condensed Light"/>
              </a:rPr>
              <a:t>Data Scientist</a:t>
            </a:r>
            <a:endParaRPr sz="11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100">
              <a:solidFill>
                <a:srgbClr val="FFFFFF"/>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rgbClr val="FFFFFF"/>
              </a:buClr>
              <a:buSzPts val="1100"/>
              <a:buFont typeface="Roboto Condensed Light"/>
              <a:buChar char="❏"/>
            </a:pPr>
            <a:r>
              <a:rPr lang="en" sz="1100">
                <a:solidFill>
                  <a:srgbClr val="FFFFFF"/>
                </a:solidFill>
                <a:latin typeface="Roboto Condensed Light"/>
                <a:ea typeface="Roboto Condensed Light"/>
                <a:cs typeface="Roboto Condensed Light"/>
                <a:sym typeface="Roboto Condensed Light"/>
              </a:rPr>
              <a:t>Bachelor’s in Mathematics with a Minor in Computer Science from Hunter College, CUNY</a:t>
            </a:r>
            <a:endParaRPr sz="11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100">
              <a:solidFill>
                <a:srgbClr val="FFFFFF"/>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rgbClr val="FFFFFF"/>
              </a:buClr>
              <a:buSzPts val="1100"/>
              <a:buFont typeface="Roboto Condensed Light"/>
              <a:buChar char="❏"/>
            </a:pPr>
            <a:r>
              <a:rPr lang="en" sz="1100">
                <a:solidFill>
                  <a:srgbClr val="FFFFFF"/>
                </a:solidFill>
                <a:latin typeface="Roboto Condensed Light"/>
                <a:ea typeface="Roboto Condensed Light"/>
                <a:cs typeface="Roboto Condensed Light"/>
                <a:sym typeface="Roboto Condensed Light"/>
              </a:rPr>
              <a:t>Pursuing Masters in Applied Mathematics</a:t>
            </a:r>
            <a:endParaRPr sz="11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100">
              <a:solidFill>
                <a:srgbClr val="FFFFFF"/>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rgbClr val="FFFFFF"/>
              </a:buClr>
              <a:buSzPts val="1100"/>
              <a:buFont typeface="Roboto Condensed Light"/>
              <a:buChar char="❏"/>
            </a:pPr>
            <a:r>
              <a:rPr lang="en" sz="1100">
                <a:solidFill>
                  <a:srgbClr val="FFFFFF"/>
                </a:solidFill>
                <a:latin typeface="Roboto Condensed Light"/>
                <a:ea typeface="Roboto Condensed Light"/>
                <a:cs typeface="Roboto Condensed Light"/>
                <a:sym typeface="Roboto Condensed Light"/>
              </a:rPr>
              <a:t>United States Marine Corps Veteran and Air Force Reservist</a:t>
            </a:r>
            <a:endParaRPr/>
          </a:p>
        </p:txBody>
      </p:sp>
      <p:pic>
        <p:nvPicPr>
          <p:cNvPr id="106" name="Google Shape;106;p23"/>
          <p:cNvPicPr preferRelativeResize="0"/>
          <p:nvPr/>
        </p:nvPicPr>
        <p:blipFill>
          <a:blip r:embed="rId4">
            <a:alphaModFix/>
          </a:blip>
          <a:stretch>
            <a:fillRect/>
          </a:stretch>
        </p:blipFill>
        <p:spPr>
          <a:xfrm>
            <a:off x="852625" y="1409213"/>
            <a:ext cx="2012575" cy="2325075"/>
          </a:xfrm>
          <a:prstGeom prst="rect">
            <a:avLst/>
          </a:prstGeom>
          <a:noFill/>
          <a:ln>
            <a:noFill/>
          </a:ln>
        </p:spPr>
      </p:pic>
      <p:cxnSp>
        <p:nvCxnSpPr>
          <p:cNvPr id="107" name="Google Shape;107;p23"/>
          <p:cNvCxnSpPr/>
          <p:nvPr/>
        </p:nvCxnSpPr>
        <p:spPr>
          <a:xfrm>
            <a:off x="4223700" y="1192075"/>
            <a:ext cx="696600" cy="8400"/>
          </a:xfrm>
          <a:prstGeom prst="straightConnector1">
            <a:avLst/>
          </a:prstGeom>
          <a:noFill/>
          <a:ln cap="flat" cmpd="sng" w="9525">
            <a:solidFill>
              <a:srgbClr val="FFFFFF"/>
            </a:solidFill>
            <a:prstDash val="solid"/>
            <a:round/>
            <a:headEnd len="med" w="med" type="oval"/>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4"/>
          <p:cNvPicPr preferRelativeResize="0"/>
          <p:nvPr/>
        </p:nvPicPr>
        <p:blipFill rotWithShape="1">
          <a:blip r:embed="rId4">
            <a:alphaModFix/>
          </a:blip>
          <a:srcRect b="0" l="21939" r="21934" t="0"/>
          <a:stretch/>
        </p:blipFill>
        <p:spPr>
          <a:xfrm>
            <a:off x="618150" y="446157"/>
            <a:ext cx="4107300" cy="4116300"/>
          </a:xfrm>
          <a:prstGeom prst="ellipse">
            <a:avLst/>
          </a:prstGeom>
          <a:noFill/>
          <a:ln>
            <a:noFill/>
          </a:ln>
        </p:spPr>
      </p:pic>
      <p:sp>
        <p:nvSpPr>
          <p:cNvPr id="113" name="Google Shape;113;p24"/>
          <p:cNvSpPr txBox="1"/>
          <p:nvPr>
            <p:ph idx="4294967295" type="title"/>
          </p:nvPr>
        </p:nvSpPr>
        <p:spPr>
          <a:xfrm>
            <a:off x="5800150" y="345125"/>
            <a:ext cx="2339100" cy="77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What is an Autonomous Vehicle?</a:t>
            </a:r>
            <a:endParaRPr sz="1800"/>
          </a:p>
        </p:txBody>
      </p:sp>
      <p:sp>
        <p:nvSpPr>
          <p:cNvPr id="114" name="Google Shape;114;p24"/>
          <p:cNvSpPr txBox="1"/>
          <p:nvPr>
            <p:ph idx="4294967295" type="subTitle"/>
          </p:nvPr>
        </p:nvSpPr>
        <p:spPr>
          <a:xfrm>
            <a:off x="5800150" y="1011625"/>
            <a:ext cx="2339100" cy="1109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050">
                <a:solidFill>
                  <a:srgbClr val="F3F3F3"/>
                </a:solidFill>
                <a:latin typeface="Roboto"/>
                <a:ea typeface="Roboto"/>
                <a:cs typeface="Roboto"/>
                <a:sym typeface="Roboto"/>
              </a:rPr>
              <a:t>An autonomous vehicle (AV) is a vehicle capable of sensing its environment and operating without human involvement.</a:t>
            </a:r>
            <a:endParaRPr>
              <a:solidFill>
                <a:srgbClr val="F3F3F3"/>
              </a:solidFill>
            </a:endParaRPr>
          </a:p>
        </p:txBody>
      </p:sp>
      <p:cxnSp>
        <p:nvCxnSpPr>
          <p:cNvPr id="115" name="Google Shape;115;p24"/>
          <p:cNvCxnSpPr/>
          <p:nvPr/>
        </p:nvCxnSpPr>
        <p:spPr>
          <a:xfrm>
            <a:off x="5485588" y="685003"/>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5"/>
          <p:cNvSpPr txBox="1"/>
          <p:nvPr>
            <p:ph idx="4294967295" type="title"/>
          </p:nvPr>
        </p:nvSpPr>
        <p:spPr>
          <a:xfrm>
            <a:off x="5830025" y="403634"/>
            <a:ext cx="2339100" cy="69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Why is Autonomous Driving Important?</a:t>
            </a:r>
            <a:endParaRPr sz="1800"/>
          </a:p>
        </p:txBody>
      </p:sp>
      <p:sp>
        <p:nvSpPr>
          <p:cNvPr id="121" name="Google Shape;121;p25"/>
          <p:cNvSpPr txBox="1"/>
          <p:nvPr>
            <p:ph idx="4294967295" type="subTitle"/>
          </p:nvPr>
        </p:nvSpPr>
        <p:spPr>
          <a:xfrm>
            <a:off x="5830025" y="1101300"/>
            <a:ext cx="3189600" cy="3959700"/>
          </a:xfrm>
          <a:prstGeom prst="rect">
            <a:avLst/>
          </a:prstGeom>
          <a:noFill/>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a:buChar char="❏"/>
            </a:pPr>
            <a:r>
              <a:rPr lang="en" sz="1050" u="sng">
                <a:solidFill>
                  <a:srgbClr val="FFFFFF"/>
                </a:solidFill>
                <a:latin typeface="Roboto"/>
                <a:ea typeface="Roboto"/>
                <a:cs typeface="Roboto"/>
                <a:sym typeface="Roboto"/>
              </a:rPr>
              <a:t>Safer roads</a:t>
            </a:r>
            <a:r>
              <a:rPr lang="en" sz="1050">
                <a:solidFill>
                  <a:srgbClr val="FFFFFF"/>
                </a:solidFill>
                <a:latin typeface="Roboto"/>
                <a:ea typeface="Roboto"/>
                <a:cs typeface="Roboto"/>
                <a:sym typeface="Roboto"/>
              </a:rPr>
              <a:t>: Government data says that about 94% of car accidents are due to human error. Higher levels of autonomy have the potential to reduce risky and dangerous driver behaviors.</a:t>
            </a:r>
            <a:endParaRPr sz="1050">
              <a:solidFill>
                <a:srgbClr val="FFFFFF"/>
              </a:solidFill>
              <a:latin typeface="Roboto"/>
              <a:ea typeface="Roboto"/>
              <a:cs typeface="Roboto"/>
              <a:sym typeface="Roboto"/>
            </a:endParaRPr>
          </a:p>
          <a:p>
            <a:pPr indent="-317500" lvl="0" marL="457200" rtl="0" algn="l">
              <a:spcBef>
                <a:spcPts val="1600"/>
              </a:spcBef>
              <a:spcAft>
                <a:spcPts val="0"/>
              </a:spcAft>
              <a:buClr>
                <a:srgbClr val="FFFFFF"/>
              </a:buClr>
              <a:buSzPts val="1400"/>
              <a:buFont typeface="Roboto"/>
              <a:buChar char="❏"/>
            </a:pPr>
            <a:r>
              <a:rPr lang="en" sz="1050" u="sng">
                <a:solidFill>
                  <a:srgbClr val="FFFFFF"/>
                </a:solidFill>
                <a:latin typeface="Roboto"/>
                <a:ea typeface="Roboto"/>
                <a:cs typeface="Roboto"/>
                <a:sym typeface="Roboto"/>
              </a:rPr>
              <a:t>Accessibility for all</a:t>
            </a:r>
            <a:r>
              <a:rPr lang="en" sz="1050">
                <a:solidFill>
                  <a:srgbClr val="FFFFFF"/>
                </a:solidFill>
                <a:latin typeface="Roboto"/>
                <a:ea typeface="Roboto"/>
                <a:cs typeface="Roboto"/>
                <a:sym typeface="Roboto"/>
              </a:rPr>
              <a:t>: people with disabilities, such as the blind, will become capable of self-sufficiency, and highly automated vehicles(HAV’s) can help them live a better life.</a:t>
            </a:r>
            <a:endParaRPr sz="1050">
              <a:solidFill>
                <a:srgbClr val="FFFFFF"/>
              </a:solidFill>
              <a:latin typeface="Roboto"/>
              <a:ea typeface="Roboto"/>
              <a:cs typeface="Roboto"/>
              <a:sym typeface="Roboto"/>
            </a:endParaRPr>
          </a:p>
          <a:p>
            <a:pPr indent="-317500" lvl="0" marL="457200" rtl="0" algn="l">
              <a:spcBef>
                <a:spcPts val="1600"/>
              </a:spcBef>
              <a:spcAft>
                <a:spcPts val="1600"/>
              </a:spcAft>
              <a:buClr>
                <a:srgbClr val="FFFFFF"/>
              </a:buClr>
              <a:buSzPts val="1400"/>
              <a:buFont typeface="Roboto"/>
              <a:buChar char="❏"/>
            </a:pPr>
            <a:r>
              <a:rPr lang="en" sz="1050" u="sng">
                <a:solidFill>
                  <a:srgbClr val="FFFFFF"/>
                </a:solidFill>
                <a:latin typeface="Roboto"/>
                <a:ea typeface="Roboto"/>
                <a:cs typeface="Roboto"/>
                <a:sym typeface="Roboto"/>
              </a:rPr>
              <a:t>More time</a:t>
            </a:r>
            <a:r>
              <a:rPr lang="en" sz="1050">
                <a:solidFill>
                  <a:srgbClr val="FFFFFF"/>
                </a:solidFill>
                <a:latin typeface="Roboto"/>
                <a:ea typeface="Roboto"/>
                <a:cs typeface="Roboto"/>
                <a:sym typeface="Roboto"/>
              </a:rPr>
              <a:t>: in a fully automated vehicle, all occupants could safely pursue more productive or entertaining activities, like responding to emails or watching a movie. </a:t>
            </a:r>
            <a:endParaRPr sz="1050">
              <a:solidFill>
                <a:srgbClr val="F3F3F3"/>
              </a:solidFill>
              <a:latin typeface="Roboto"/>
              <a:ea typeface="Roboto"/>
              <a:cs typeface="Roboto"/>
              <a:sym typeface="Roboto"/>
            </a:endParaRPr>
          </a:p>
        </p:txBody>
      </p:sp>
      <p:cxnSp>
        <p:nvCxnSpPr>
          <p:cNvPr id="122" name="Google Shape;122;p25"/>
          <p:cNvCxnSpPr/>
          <p:nvPr/>
        </p:nvCxnSpPr>
        <p:spPr>
          <a:xfrm>
            <a:off x="5698063" y="813452"/>
            <a:ext cx="0" cy="630600"/>
          </a:xfrm>
          <a:prstGeom prst="straightConnector1">
            <a:avLst/>
          </a:prstGeom>
          <a:noFill/>
          <a:ln cap="flat" cmpd="sng" w="19050">
            <a:solidFill>
              <a:srgbClr val="F3F3F3"/>
            </a:solidFill>
            <a:prstDash val="solid"/>
            <a:round/>
            <a:headEnd len="med" w="med" type="oval"/>
            <a:tailEnd len="med" w="med" type="oval"/>
          </a:ln>
        </p:spPr>
      </p:cxnSp>
      <p:pic>
        <p:nvPicPr>
          <p:cNvPr id="123" name="Google Shape;123;p25"/>
          <p:cNvPicPr preferRelativeResize="0"/>
          <p:nvPr/>
        </p:nvPicPr>
        <p:blipFill>
          <a:blip r:embed="rId4">
            <a:alphaModFix/>
          </a:blip>
          <a:stretch>
            <a:fillRect/>
          </a:stretch>
        </p:blipFill>
        <p:spPr>
          <a:xfrm>
            <a:off x="181200" y="1758775"/>
            <a:ext cx="5525224" cy="26447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txBox="1"/>
          <p:nvPr>
            <p:ph idx="4294967295" type="title"/>
          </p:nvPr>
        </p:nvSpPr>
        <p:spPr>
          <a:xfrm>
            <a:off x="5829575" y="625575"/>
            <a:ext cx="2592900" cy="66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Who’s leading the race to Autonomous Driving?</a:t>
            </a:r>
            <a:endParaRPr sz="1800"/>
          </a:p>
        </p:txBody>
      </p:sp>
      <p:sp>
        <p:nvSpPr>
          <p:cNvPr id="129" name="Google Shape;129;p26"/>
          <p:cNvSpPr txBox="1"/>
          <p:nvPr>
            <p:ph idx="2" type="subTitle"/>
          </p:nvPr>
        </p:nvSpPr>
        <p:spPr>
          <a:xfrm>
            <a:off x="5829575" y="1200623"/>
            <a:ext cx="2339100" cy="149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latin typeface="Roboto"/>
                <a:ea typeface="Roboto"/>
                <a:cs typeface="Roboto"/>
                <a:sym typeface="Roboto"/>
              </a:rPr>
              <a:t>There are many different companies working on autonomous driving software, however, according to analyticsinsight, the leading contenders are google’s Waymo project, Argo AI who is sponsored by Ford Motors, Tesla, General Motors, and China’s Baidu.</a:t>
            </a:r>
            <a:endParaRPr sz="1050">
              <a:latin typeface="Roboto"/>
              <a:ea typeface="Roboto"/>
              <a:cs typeface="Roboto"/>
              <a:sym typeface="Roboto"/>
            </a:endParaRPr>
          </a:p>
        </p:txBody>
      </p:sp>
      <p:cxnSp>
        <p:nvCxnSpPr>
          <p:cNvPr id="130" name="Google Shape;130;p26"/>
          <p:cNvCxnSpPr/>
          <p:nvPr/>
        </p:nvCxnSpPr>
        <p:spPr>
          <a:xfrm>
            <a:off x="5592588" y="936028"/>
            <a:ext cx="0" cy="630600"/>
          </a:xfrm>
          <a:prstGeom prst="straightConnector1">
            <a:avLst/>
          </a:prstGeom>
          <a:noFill/>
          <a:ln cap="flat" cmpd="sng" w="19050">
            <a:solidFill>
              <a:srgbClr val="F3F3F3"/>
            </a:solidFill>
            <a:prstDash val="solid"/>
            <a:round/>
            <a:headEnd len="med" w="med" type="oval"/>
            <a:tailEnd len="med" w="med" type="oval"/>
          </a:ln>
        </p:spPr>
      </p:cxnSp>
      <p:pic>
        <p:nvPicPr>
          <p:cNvPr id="131" name="Google Shape;131;p26"/>
          <p:cNvPicPr preferRelativeResize="0"/>
          <p:nvPr/>
        </p:nvPicPr>
        <p:blipFill rotWithShape="1">
          <a:blip r:embed="rId4">
            <a:alphaModFix/>
          </a:blip>
          <a:srcRect b="11831" l="0" r="0" t="11838"/>
          <a:stretch/>
        </p:blipFill>
        <p:spPr>
          <a:xfrm>
            <a:off x="455500" y="351975"/>
            <a:ext cx="3285806" cy="1671623"/>
          </a:xfrm>
          <a:prstGeom prst="rect">
            <a:avLst/>
          </a:prstGeom>
          <a:noFill/>
          <a:ln>
            <a:noFill/>
          </a:ln>
        </p:spPr>
      </p:pic>
      <p:pic>
        <p:nvPicPr>
          <p:cNvPr id="132" name="Google Shape;132;p26"/>
          <p:cNvPicPr preferRelativeResize="0"/>
          <p:nvPr/>
        </p:nvPicPr>
        <p:blipFill>
          <a:blip r:embed="rId5">
            <a:alphaModFix/>
          </a:blip>
          <a:stretch>
            <a:fillRect/>
          </a:stretch>
        </p:blipFill>
        <p:spPr>
          <a:xfrm>
            <a:off x="152400" y="2188430"/>
            <a:ext cx="1436574" cy="854762"/>
          </a:xfrm>
          <a:prstGeom prst="rect">
            <a:avLst/>
          </a:prstGeom>
          <a:noFill/>
          <a:ln>
            <a:noFill/>
          </a:ln>
        </p:spPr>
      </p:pic>
      <p:pic>
        <p:nvPicPr>
          <p:cNvPr id="133" name="Google Shape;133;p26"/>
          <p:cNvPicPr preferRelativeResize="0"/>
          <p:nvPr/>
        </p:nvPicPr>
        <p:blipFill>
          <a:blip r:embed="rId6">
            <a:alphaModFix/>
          </a:blip>
          <a:stretch>
            <a:fillRect/>
          </a:stretch>
        </p:blipFill>
        <p:spPr>
          <a:xfrm>
            <a:off x="2187675" y="2262675"/>
            <a:ext cx="2497971" cy="854775"/>
          </a:xfrm>
          <a:prstGeom prst="rect">
            <a:avLst/>
          </a:prstGeom>
          <a:noFill/>
          <a:ln>
            <a:noFill/>
          </a:ln>
        </p:spPr>
      </p:pic>
      <p:pic>
        <p:nvPicPr>
          <p:cNvPr id="134" name="Google Shape;134;p26"/>
          <p:cNvPicPr preferRelativeResize="0"/>
          <p:nvPr/>
        </p:nvPicPr>
        <p:blipFill>
          <a:blip r:embed="rId7">
            <a:alphaModFix/>
          </a:blip>
          <a:stretch>
            <a:fillRect/>
          </a:stretch>
        </p:blipFill>
        <p:spPr>
          <a:xfrm>
            <a:off x="2532399" y="3380025"/>
            <a:ext cx="1960851" cy="1671625"/>
          </a:xfrm>
          <a:prstGeom prst="rect">
            <a:avLst/>
          </a:prstGeom>
          <a:noFill/>
          <a:ln>
            <a:noFill/>
          </a:ln>
        </p:spPr>
      </p:pic>
      <p:pic>
        <p:nvPicPr>
          <p:cNvPr id="135" name="Google Shape;135;p26"/>
          <p:cNvPicPr preferRelativeResize="0"/>
          <p:nvPr/>
        </p:nvPicPr>
        <p:blipFill rotWithShape="1">
          <a:blip r:embed="rId8">
            <a:alphaModFix/>
          </a:blip>
          <a:srcRect b="0" l="21875" r="21875" t="0"/>
          <a:stretch/>
        </p:blipFill>
        <p:spPr>
          <a:xfrm>
            <a:off x="374552" y="3380027"/>
            <a:ext cx="1671624" cy="1671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 Up</a:t>
            </a:r>
            <a:endParaRPr/>
          </a:p>
        </p:txBody>
      </p:sp>
      <p:grpSp>
        <p:nvGrpSpPr>
          <p:cNvPr id="141" name="Google Shape;141;p27"/>
          <p:cNvGrpSpPr/>
          <p:nvPr/>
        </p:nvGrpSpPr>
        <p:grpSpPr>
          <a:xfrm>
            <a:off x="656395" y="1676343"/>
            <a:ext cx="3533290" cy="2691052"/>
            <a:chOff x="3578510" y="1419647"/>
            <a:chExt cx="4021500" cy="3062887"/>
          </a:xfrm>
        </p:grpSpPr>
        <p:sp>
          <p:nvSpPr>
            <p:cNvPr id="142" name="Google Shape;142;p27"/>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7"/>
            <p:cNvGrpSpPr/>
            <p:nvPr/>
          </p:nvGrpSpPr>
          <p:grpSpPr>
            <a:xfrm>
              <a:off x="3605853" y="1447364"/>
              <a:ext cx="3966900" cy="3035170"/>
              <a:chOff x="3605853" y="1447364"/>
              <a:chExt cx="3966900" cy="3035170"/>
            </a:xfrm>
          </p:grpSpPr>
          <p:sp>
            <p:nvSpPr>
              <p:cNvPr id="145" name="Google Shape;145;p27"/>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147" name="Google Shape;147;p27"/>
            <p:cNvCxnSpPr/>
            <p:nvPr/>
          </p:nvCxnSpPr>
          <p:spPr>
            <a:xfrm>
              <a:off x="4915750" y="4433452"/>
              <a:ext cx="1353300" cy="0"/>
            </a:xfrm>
            <a:prstGeom prst="straightConnector1">
              <a:avLst/>
            </a:prstGeom>
            <a:noFill/>
            <a:ln cap="flat" cmpd="sng" w="19050">
              <a:solidFill>
                <a:srgbClr val="F3F3F3"/>
              </a:solidFill>
              <a:prstDash val="solid"/>
              <a:round/>
              <a:headEnd len="med" w="med" type="none"/>
              <a:tailEnd len="med" w="med" type="none"/>
            </a:ln>
          </p:spPr>
        </p:cxnSp>
      </p:grpSp>
      <p:sp>
        <p:nvSpPr>
          <p:cNvPr id="148" name="Google Shape;148;p27"/>
          <p:cNvSpPr txBox="1"/>
          <p:nvPr>
            <p:ph idx="4294967295" type="subTitle"/>
          </p:nvPr>
        </p:nvSpPr>
        <p:spPr>
          <a:xfrm flipH="1">
            <a:off x="4954525" y="1445213"/>
            <a:ext cx="4195200" cy="2691000"/>
          </a:xfrm>
          <a:prstGeom prst="rect">
            <a:avLst/>
          </a:prstGeom>
        </p:spPr>
        <p:txBody>
          <a:bodyPr anchorCtr="0" anchor="t" bIns="91425" lIns="91425" spcFirstLastPara="1" rIns="91425" wrap="square" tIns="274300">
            <a:noAutofit/>
          </a:bodyPr>
          <a:lstStyle/>
          <a:p>
            <a:pPr indent="-317500" lvl="0" marL="457200" rtl="0" algn="l">
              <a:lnSpc>
                <a:spcPct val="115000"/>
              </a:lnSpc>
              <a:spcBef>
                <a:spcPts val="0"/>
              </a:spcBef>
              <a:spcAft>
                <a:spcPts val="0"/>
              </a:spcAft>
              <a:buClr>
                <a:srgbClr val="FFFFFF"/>
              </a:buClr>
              <a:buSzPts val="1400"/>
              <a:buFont typeface="Roboto Condensed Light"/>
              <a:buChar char="❏"/>
            </a:pPr>
            <a:r>
              <a:rPr lang="en" sz="1400" u="sng">
                <a:solidFill>
                  <a:srgbClr val="FFFFFF"/>
                </a:solidFill>
                <a:latin typeface="Roboto Condensed Light"/>
                <a:ea typeface="Roboto Condensed Light"/>
                <a:cs typeface="Roboto Condensed Light"/>
                <a:sym typeface="Roboto Condensed Light"/>
              </a:rPr>
              <a:t>Unity Engine</a:t>
            </a:r>
            <a:r>
              <a:rPr lang="en" sz="1400">
                <a:solidFill>
                  <a:srgbClr val="FFFFFF"/>
                </a:solidFill>
                <a:latin typeface="Roboto Condensed Light"/>
                <a:ea typeface="Roboto Condensed Light"/>
                <a:cs typeface="Roboto Condensed Light"/>
                <a:sym typeface="Roboto Condensed Light"/>
              </a:rPr>
              <a:t>: Unity Software Inc. is an American video game software company based in San Francisco.</a:t>
            </a:r>
            <a:endParaRPr sz="1400">
              <a:solidFill>
                <a:srgbClr val="FFFFFF"/>
              </a:solidFill>
              <a:latin typeface="Roboto Condensed Light"/>
              <a:ea typeface="Roboto Condensed Light"/>
              <a:cs typeface="Roboto Condensed Light"/>
              <a:sym typeface="Roboto Condensed Light"/>
            </a:endParaRPr>
          </a:p>
          <a:p>
            <a:pPr indent="-304800" lvl="0" marL="457200" rtl="0" algn="l">
              <a:spcBef>
                <a:spcPts val="0"/>
              </a:spcBef>
              <a:spcAft>
                <a:spcPts val="0"/>
              </a:spcAft>
              <a:buClr>
                <a:srgbClr val="FFFFFF"/>
              </a:buClr>
              <a:buSzPts val="1200"/>
              <a:buFont typeface="Roboto Condensed Light"/>
              <a:buChar char="❏"/>
            </a:pPr>
            <a:r>
              <a:rPr lang="en" sz="1400" u="sng">
                <a:solidFill>
                  <a:srgbClr val="FFFFFF"/>
                </a:solidFill>
                <a:latin typeface="Roboto Condensed Light"/>
                <a:ea typeface="Roboto Condensed Light"/>
                <a:cs typeface="Roboto Condensed Light"/>
                <a:sym typeface="Roboto Condensed Light"/>
              </a:rPr>
              <a:t>ML-Agents API</a:t>
            </a:r>
            <a:r>
              <a:rPr lang="en" sz="1400">
                <a:solidFill>
                  <a:srgbClr val="FFFFFF"/>
                </a:solidFill>
                <a:latin typeface="Roboto Condensed Light"/>
                <a:ea typeface="Roboto Condensed Light"/>
                <a:cs typeface="Roboto Condensed Light"/>
                <a:sym typeface="Roboto Condensed Light"/>
              </a:rPr>
              <a:t>: The ML-Agents Python package contains 2 components:</a:t>
            </a:r>
            <a:endParaRPr sz="1400">
              <a:solidFill>
                <a:srgbClr val="FFFFFF"/>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rgbClr val="FFFFFF"/>
              </a:buClr>
              <a:buSzPts val="1200"/>
              <a:buFont typeface="Roboto Condensed Light"/>
              <a:buChar char="❏"/>
            </a:pPr>
            <a:r>
              <a:rPr lang="en" sz="1400">
                <a:solidFill>
                  <a:srgbClr val="FFFFFF"/>
                </a:solidFill>
                <a:latin typeface="Roboto Condensed Light"/>
                <a:ea typeface="Roboto Condensed Light"/>
                <a:cs typeface="Roboto Condensed Light"/>
                <a:sym typeface="Roboto Condensed Light"/>
              </a:rPr>
              <a:t>A low level API which allows you to interact directly with a Unity Environment.</a:t>
            </a:r>
            <a:endParaRPr sz="1400">
              <a:solidFill>
                <a:srgbClr val="FFFFFF"/>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rgbClr val="FFFFFF"/>
              </a:buClr>
              <a:buSzPts val="1200"/>
              <a:buFont typeface="Roboto Condensed Light"/>
              <a:buChar char="❏"/>
            </a:pPr>
            <a:r>
              <a:rPr lang="en" sz="1400">
                <a:solidFill>
                  <a:srgbClr val="FFFFFF"/>
                </a:solidFill>
                <a:latin typeface="Roboto Condensed Light"/>
                <a:ea typeface="Roboto Condensed Light"/>
                <a:cs typeface="Roboto Condensed Light"/>
                <a:sym typeface="Roboto Condensed Light"/>
              </a:rPr>
              <a:t>An entry point to train which allows you to train agents.</a:t>
            </a:r>
            <a:endParaRPr sz="1400">
              <a:solidFill>
                <a:srgbClr val="FFFFFF"/>
              </a:solidFill>
              <a:latin typeface="Roboto Condensed Light"/>
              <a:ea typeface="Roboto Condensed Light"/>
              <a:cs typeface="Roboto Condensed Light"/>
              <a:sym typeface="Roboto Condensed Light"/>
            </a:endParaRPr>
          </a:p>
        </p:txBody>
      </p:sp>
      <p:cxnSp>
        <p:nvCxnSpPr>
          <p:cNvPr id="149" name="Google Shape;149;p27"/>
          <p:cNvCxnSpPr/>
          <p:nvPr/>
        </p:nvCxnSpPr>
        <p:spPr>
          <a:xfrm>
            <a:off x="4592400" y="1919625"/>
            <a:ext cx="0" cy="1662600"/>
          </a:xfrm>
          <a:prstGeom prst="straightConnector1">
            <a:avLst/>
          </a:prstGeom>
          <a:noFill/>
          <a:ln cap="flat" cmpd="sng" w="19050">
            <a:solidFill>
              <a:srgbClr val="F3F3F3"/>
            </a:solidFill>
            <a:prstDash val="solid"/>
            <a:round/>
            <a:headEnd len="med" w="med" type="oval"/>
            <a:tailEnd len="med" w="med" type="oval"/>
          </a:ln>
        </p:spPr>
      </p:cxnSp>
      <p:pic>
        <p:nvPicPr>
          <p:cNvPr id="150" name="Google Shape;150;p27"/>
          <p:cNvPicPr preferRelativeResize="0"/>
          <p:nvPr/>
        </p:nvPicPr>
        <p:blipFill>
          <a:blip r:embed="rId4">
            <a:alphaModFix/>
          </a:blip>
          <a:stretch>
            <a:fillRect/>
          </a:stretch>
        </p:blipFill>
        <p:spPr>
          <a:xfrm>
            <a:off x="816950" y="1816125"/>
            <a:ext cx="3233550" cy="1949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8"/>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Reinforcement Learning</a:t>
            </a:r>
            <a:endParaRPr sz="3000">
              <a:solidFill>
                <a:srgbClr val="F3F3F3"/>
              </a:solidFill>
            </a:endParaRPr>
          </a:p>
        </p:txBody>
      </p:sp>
      <p:pic>
        <p:nvPicPr>
          <p:cNvPr id="156" name="Google Shape;156;p28"/>
          <p:cNvPicPr preferRelativeResize="0"/>
          <p:nvPr/>
        </p:nvPicPr>
        <p:blipFill>
          <a:blip r:embed="rId4">
            <a:alphaModFix/>
          </a:blip>
          <a:stretch>
            <a:fillRect/>
          </a:stretch>
        </p:blipFill>
        <p:spPr>
          <a:xfrm>
            <a:off x="1541450" y="1126550"/>
            <a:ext cx="6061101" cy="375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9"/>
          <p:cNvSpPr txBox="1"/>
          <p:nvPr>
            <p:ph type="title"/>
          </p:nvPr>
        </p:nvSpPr>
        <p:spPr>
          <a:xfrm>
            <a:off x="5935450" y="268025"/>
            <a:ext cx="144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a:t>
            </a:r>
            <a:endParaRPr/>
          </a:p>
        </p:txBody>
      </p:sp>
      <p:pic>
        <p:nvPicPr>
          <p:cNvPr id="162" name="Google Shape;162;p29"/>
          <p:cNvPicPr preferRelativeResize="0"/>
          <p:nvPr/>
        </p:nvPicPr>
        <p:blipFill>
          <a:blip r:embed="rId4">
            <a:alphaModFix/>
          </a:blip>
          <a:stretch>
            <a:fillRect/>
          </a:stretch>
        </p:blipFill>
        <p:spPr>
          <a:xfrm>
            <a:off x="374575" y="160675"/>
            <a:ext cx="2348880" cy="2747400"/>
          </a:xfrm>
          <a:prstGeom prst="rect">
            <a:avLst/>
          </a:prstGeom>
          <a:noFill/>
          <a:ln>
            <a:noFill/>
          </a:ln>
        </p:spPr>
      </p:pic>
      <p:pic>
        <p:nvPicPr>
          <p:cNvPr id="163" name="Google Shape;163;p29"/>
          <p:cNvPicPr preferRelativeResize="0"/>
          <p:nvPr/>
        </p:nvPicPr>
        <p:blipFill>
          <a:blip r:embed="rId5">
            <a:alphaModFix/>
          </a:blip>
          <a:stretch>
            <a:fillRect/>
          </a:stretch>
        </p:blipFill>
        <p:spPr>
          <a:xfrm>
            <a:off x="323025" y="3052200"/>
            <a:ext cx="5553075" cy="1914525"/>
          </a:xfrm>
          <a:prstGeom prst="rect">
            <a:avLst/>
          </a:prstGeom>
          <a:noFill/>
          <a:ln>
            <a:noFill/>
          </a:ln>
        </p:spPr>
      </p:pic>
      <p:pic>
        <p:nvPicPr>
          <p:cNvPr id="164" name="Google Shape;164;p29"/>
          <p:cNvPicPr preferRelativeResize="0"/>
          <p:nvPr/>
        </p:nvPicPr>
        <p:blipFill>
          <a:blip r:embed="rId6">
            <a:alphaModFix/>
          </a:blip>
          <a:stretch>
            <a:fillRect/>
          </a:stretch>
        </p:blipFill>
        <p:spPr>
          <a:xfrm>
            <a:off x="3442425" y="160675"/>
            <a:ext cx="1687006" cy="2747400"/>
          </a:xfrm>
          <a:prstGeom prst="rect">
            <a:avLst/>
          </a:prstGeom>
          <a:noFill/>
          <a:ln>
            <a:noFill/>
          </a:ln>
        </p:spPr>
      </p:pic>
      <p:sp>
        <p:nvSpPr>
          <p:cNvPr id="165" name="Google Shape;165;p29"/>
          <p:cNvSpPr txBox="1"/>
          <p:nvPr/>
        </p:nvSpPr>
        <p:spPr>
          <a:xfrm>
            <a:off x="5985475" y="1198050"/>
            <a:ext cx="2859300" cy="274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Ray Perception Sensors (LiDAR)</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8 Rays per Direction</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360° coverage</a:t>
            </a:r>
            <a:endParaRPr>
              <a:solidFill>
                <a:srgbClr val="F3F3F3"/>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Ray Length of 20 Meters</a:t>
            </a:r>
            <a:endParaRPr>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ph idx="15" type="title"/>
          </p:nvPr>
        </p:nvSpPr>
        <p:spPr>
          <a:xfrm>
            <a:off x="4637650" y="268075"/>
            <a:ext cx="404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Environment</a:t>
            </a:r>
            <a:endParaRPr/>
          </a:p>
        </p:txBody>
      </p:sp>
      <p:pic>
        <p:nvPicPr>
          <p:cNvPr id="171" name="Google Shape;171;p30"/>
          <p:cNvPicPr preferRelativeResize="0"/>
          <p:nvPr/>
        </p:nvPicPr>
        <p:blipFill>
          <a:blip r:embed="rId4">
            <a:alphaModFix/>
          </a:blip>
          <a:stretch>
            <a:fillRect/>
          </a:stretch>
        </p:blipFill>
        <p:spPr>
          <a:xfrm>
            <a:off x="4168150" y="2554226"/>
            <a:ext cx="4698350" cy="2447575"/>
          </a:xfrm>
          <a:prstGeom prst="rect">
            <a:avLst/>
          </a:prstGeom>
          <a:noFill/>
          <a:ln>
            <a:noFill/>
          </a:ln>
        </p:spPr>
      </p:pic>
      <p:pic>
        <p:nvPicPr>
          <p:cNvPr id="172" name="Google Shape;172;p30"/>
          <p:cNvPicPr preferRelativeResize="0"/>
          <p:nvPr/>
        </p:nvPicPr>
        <p:blipFill>
          <a:blip r:embed="rId5">
            <a:alphaModFix/>
          </a:blip>
          <a:stretch>
            <a:fillRect/>
          </a:stretch>
        </p:blipFill>
        <p:spPr>
          <a:xfrm>
            <a:off x="1052750" y="790063"/>
            <a:ext cx="2556875" cy="3563375"/>
          </a:xfrm>
          <a:prstGeom prst="rect">
            <a:avLst/>
          </a:prstGeom>
          <a:noFill/>
          <a:ln>
            <a:noFill/>
          </a:ln>
        </p:spPr>
      </p:pic>
      <p:sp>
        <p:nvSpPr>
          <p:cNvPr id="173" name="Google Shape;173;p30"/>
          <p:cNvSpPr txBox="1"/>
          <p:nvPr/>
        </p:nvSpPr>
        <p:spPr>
          <a:xfrm>
            <a:off x="4318200" y="1083725"/>
            <a:ext cx="4362600" cy="125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4 Agents per Training Instance (Track)</a:t>
            </a:r>
            <a:endParaRPr>
              <a:solidFill>
                <a:srgbClr val="F3F3F3"/>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3F3F3"/>
              </a:buClr>
              <a:buSzPts val="14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15 Training Instances</a:t>
            </a:r>
            <a:endParaRPr>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